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752" r:id="rId3"/>
    <p:sldId id="753" r:id="rId4"/>
    <p:sldId id="833" r:id="rId5"/>
    <p:sldId id="834" r:id="rId6"/>
    <p:sldId id="835" r:id="rId7"/>
    <p:sldId id="837" r:id="rId8"/>
    <p:sldId id="838" r:id="rId9"/>
    <p:sldId id="839" r:id="rId10"/>
    <p:sldId id="840" r:id="rId11"/>
    <p:sldId id="841" r:id="rId12"/>
    <p:sldId id="842" r:id="rId13"/>
    <p:sldId id="843" r:id="rId14"/>
    <p:sldId id="844" r:id="rId15"/>
    <p:sldId id="845" r:id="rId16"/>
    <p:sldId id="846" r:id="rId17"/>
    <p:sldId id="847" r:id="rId18"/>
    <p:sldId id="754" r:id="rId19"/>
    <p:sldId id="755" r:id="rId20"/>
    <p:sldId id="848" r:id="rId21"/>
    <p:sldId id="849" r:id="rId22"/>
    <p:sldId id="850" r:id="rId23"/>
    <p:sldId id="851" r:id="rId24"/>
    <p:sldId id="852" r:id="rId25"/>
    <p:sldId id="1060" r:id="rId26"/>
    <p:sldId id="1064" r:id="rId27"/>
    <p:sldId id="853" r:id="rId28"/>
    <p:sldId id="854" r:id="rId29"/>
    <p:sldId id="855" r:id="rId30"/>
    <p:sldId id="856" r:id="rId31"/>
    <p:sldId id="857" r:id="rId32"/>
    <p:sldId id="858" r:id="rId33"/>
    <p:sldId id="860" r:id="rId34"/>
    <p:sldId id="859" r:id="rId35"/>
    <p:sldId id="861" r:id="rId36"/>
    <p:sldId id="862" r:id="rId37"/>
    <p:sldId id="863" r:id="rId38"/>
    <p:sldId id="864" r:id="rId39"/>
    <p:sldId id="756" r:id="rId40"/>
    <p:sldId id="757" r:id="rId41"/>
    <p:sldId id="865" r:id="rId42"/>
    <p:sldId id="866" r:id="rId43"/>
    <p:sldId id="867" r:id="rId44"/>
    <p:sldId id="868" r:id="rId45"/>
    <p:sldId id="869" r:id="rId46"/>
    <p:sldId id="870" r:id="rId47"/>
    <p:sldId id="871" r:id="rId48"/>
    <p:sldId id="872" r:id="rId49"/>
    <p:sldId id="873" r:id="rId50"/>
    <p:sldId id="874" r:id="rId51"/>
    <p:sldId id="875" r:id="rId52"/>
    <p:sldId id="876" r:id="rId53"/>
    <p:sldId id="877" r:id="rId54"/>
    <p:sldId id="878" r:id="rId55"/>
    <p:sldId id="879" r:id="rId56"/>
    <p:sldId id="880" r:id="rId57"/>
    <p:sldId id="881" r:id="rId58"/>
    <p:sldId id="882" r:id="rId59"/>
    <p:sldId id="766" r:id="rId60"/>
    <p:sldId id="767" r:id="rId61"/>
    <p:sldId id="1006" r:id="rId62"/>
    <p:sldId id="1007" r:id="rId63"/>
    <p:sldId id="1008" r:id="rId64"/>
    <p:sldId id="1009" r:id="rId65"/>
    <p:sldId id="1010" r:id="rId66"/>
    <p:sldId id="1011" r:id="rId67"/>
    <p:sldId id="1012" r:id="rId68"/>
    <p:sldId id="1013" r:id="rId69"/>
    <p:sldId id="1014" r:id="rId70"/>
    <p:sldId id="1015" r:id="rId71"/>
    <p:sldId id="1016" r:id="rId72"/>
    <p:sldId id="1017" r:id="rId73"/>
    <p:sldId id="1018" r:id="rId74"/>
    <p:sldId id="1020" r:id="rId75"/>
    <p:sldId id="1019" r:id="rId76"/>
    <p:sldId id="1021" r:id="rId77"/>
    <p:sldId id="1022" r:id="rId78"/>
    <p:sldId id="1023" r:id="rId79"/>
    <p:sldId id="1024" r:id="rId80"/>
    <p:sldId id="1025" r:id="rId81"/>
    <p:sldId id="1026" r:id="rId82"/>
    <p:sldId id="1061" r:id="rId83"/>
    <p:sldId id="1050" r:id="rId84"/>
    <p:sldId id="1051" r:id="rId85"/>
    <p:sldId id="1052" r:id="rId86"/>
    <p:sldId id="1053" r:id="rId87"/>
    <p:sldId id="1054" r:id="rId88"/>
    <p:sldId id="1055" r:id="rId89"/>
    <p:sldId id="1056" r:id="rId90"/>
    <p:sldId id="1057" r:id="rId91"/>
    <p:sldId id="1058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5" autoAdjust="0"/>
    <p:restoredTop sz="94660"/>
  </p:normalViewPr>
  <p:slideViewPr>
    <p:cSldViewPr snapToGrid="0">
      <p:cViewPr>
        <p:scale>
          <a:sx n="100" d="100"/>
          <a:sy n="100" d="100"/>
        </p:scale>
        <p:origin x="-1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D4B61-B685-6AFC-4081-B9523F250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E410A-C7FD-7739-49B8-F0F5F345B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5B156F-2273-F4D9-0385-D22E0920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5D945-2CDC-0B27-C307-8A1CFD25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E0C55-C3B8-F8A1-109B-5B54E2F0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B259B-776E-27A9-98FF-2B65FEAE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06B444-42CF-F72A-DDE4-9CE0B6700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7EFB5-0500-9A75-CE5C-5086A762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9B99B-2E5D-B933-37AD-685B154A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B2F77-06DB-4777-6EE3-55958A24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4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C72C3B-486C-4E81-F4BB-7C704F087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75E219-8F4F-EEAE-7EE3-35608A16B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B1CF3E-AAE5-0872-DBE8-32936D355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86992-FEEA-5C24-7CB8-657DC1EA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A9A75-2948-F6FB-4868-AD07433B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30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" y="0"/>
            <a:ext cx="1216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41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" y="0"/>
            <a:ext cx="1216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86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" y="0"/>
            <a:ext cx="1216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7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" y="0"/>
            <a:ext cx="12161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84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ABD9C-A3D0-5835-344E-33445378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0DFB6-2478-7B6E-6737-AB9A0B4E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BE93AD-31C4-EA3A-419B-00C83E0B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91A9A-B1E1-500D-D542-204F40C2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FC419-7A7D-8DBB-B559-CD54A973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9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815AC7-53A5-8AB2-78BD-6B640649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948A07-70E7-2045-8755-577578053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F6514-0E66-7B61-9EB9-2C69939C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04553-0EF9-57A3-AEA2-9CAB6BFBF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94600-7E69-1EF0-E3A7-71557A6E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C2CEF-AAA1-3104-D688-1D333E16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44A494-511C-95E2-6980-92E048533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FCC7A1-BA99-00C7-2ABB-9582E21CB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3BA6DE-0641-20EA-826E-32EFB099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3FA9D-82A6-3AB3-7289-FEC348D06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E7AF34-5968-4045-5E3C-32F059AC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9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42F53-F9D7-3826-986F-7026827C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8D878-7A11-B360-E60F-EC129EDA5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EE7436-892E-998F-11C8-5E4BEF4B6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FC3705-531C-0489-B4AE-23349C0D4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E6A80E-283C-071B-DADB-50F2B9CC3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66D398-E5F0-0805-0937-1AD76568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B77773-188F-08DC-E782-C43D19D5B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CD4FDB-EBDE-BA09-5FD7-CFCDC647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7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B6F76-EBD5-129E-925F-E39E95FE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CD7094-A965-A814-1F1D-C32A3A918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F77EB1-F497-97DF-65DC-7F9303E9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F782AC-A7FF-489D-9871-55F0B31E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2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23890F-8F7B-715F-9DB6-948E2847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256774-E0F3-945D-D833-08FB6480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5D1813-968E-8E04-F7CC-7718265C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3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29731-732D-7BC2-AB22-8D940C56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85245A-13F9-A73C-9DB4-6F6E29E46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9CC915-B9A3-CCA6-AA73-71353A92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A401B-6681-6331-4750-F52DC081A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D53224-CBD2-24C6-97D3-B776F282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82015B-C9A8-9D45-F3D7-3C406E89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2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680B4-F2F4-FC01-41F0-114A34FA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C4192B-6D1B-D191-3D9E-8B6D19FCB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29D109-C5DE-1B9C-6BDA-4E657D73A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76D235-0014-3131-D4AA-60829801E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CEFE41-A052-8E78-246D-0F4FB59AA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459EEF-4E10-6B49-A234-53D9B7E3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2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87FF0F-C971-B671-D94E-E35578BD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A8057-12C5-E923-13A9-F525BA4C5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D6258B-9A36-B1C8-FBA1-D7B93D7DF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E0020-074C-4497-80FE-0B79965C0CB1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87BF0-B4BD-B60F-2E47-C7F9AA1C5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61B37-4A31-1A6A-216B-67AFB312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047C6-6E34-4E16-8C8D-9714DC28F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7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6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mois.go.kr/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mois.go.kr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374370" y="599711"/>
            <a:ext cx="9144000" cy="72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셋째마당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</a:t>
            </a:r>
            <a:endParaRPr lang="ko-KR" altLang="en-US" sz="28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2240438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524000" y="2524523"/>
            <a:ext cx="9144000" cy="90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36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07 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  <a:endParaRPr lang="ko-KR" altLang="en-US" sz="3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00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in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연산자를 활용해 우리 동네의 데이터 출력하기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844" y="2038489"/>
            <a:ext cx="7585080" cy="336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68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연령별  인구수 출력하기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041663"/>
            <a:ext cx="7378700" cy="366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5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연령별  인구수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result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리스트에 저장하기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041664"/>
            <a:ext cx="7188200" cy="397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8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연령별  인구수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result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리스트에 저장하기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9" y="2041664"/>
            <a:ext cx="7781925" cy="306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86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문자 데이터를 정수로 변환하기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정수로 변환된 출력 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027118"/>
            <a:ext cx="7669213" cy="105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1" y="3619501"/>
            <a:ext cx="7669213" cy="306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729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308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연령별 인구수 데이터 시각화하기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2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32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 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1" y="1963739"/>
            <a:ext cx="7669213" cy="22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4581526"/>
            <a:ext cx="36195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067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1252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지역명을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입력받아서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연령별 인구수 데이터 시각화하기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스스로 해보기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2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009776"/>
            <a:ext cx="7639466" cy="440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38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374370" y="599711"/>
            <a:ext cx="9144000" cy="72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65000"/>
              </a:lnSpc>
            </a:pPr>
            <a:r>
              <a:rPr lang="ko-KR" altLang="en-US" sz="28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셋째마당</a:t>
            </a:r>
            <a:r>
              <a:rPr lang="en-US" altLang="ko-KR" sz="28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8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</a:t>
            </a:r>
            <a:r>
              <a:rPr lang="ko-KR" altLang="en-US" sz="28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</a:t>
            </a:r>
            <a:endParaRPr lang="ko-KR" altLang="en-US" sz="2800" spc="-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2240438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524000" y="2524523"/>
            <a:ext cx="9144000" cy="90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65000"/>
              </a:lnSpc>
            </a:pPr>
            <a:r>
              <a:rPr lang="en-US" altLang="ko-KR" sz="36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08  </a:t>
            </a:r>
            <a:r>
              <a:rPr lang="ko-KR" altLang="en-US" sz="3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구조를 다양한 형태로 시각화하기</a:t>
            </a:r>
            <a:endParaRPr lang="ko-KR" altLang="en-US" sz="3600" spc="-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03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524000" y="652005"/>
            <a:ext cx="9144000" cy="72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65000"/>
              </a:lnSpc>
            </a:pPr>
            <a:r>
              <a:rPr lang="en-US" altLang="ko-KR" sz="28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08  </a:t>
            </a:r>
            <a:r>
              <a:rPr lang="ko-KR" altLang="en-US" sz="28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구조를 다양한 형태로 시각화하기</a:t>
            </a:r>
            <a:endParaRPr lang="ko-KR" altLang="en-US" sz="2800" spc="-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2240438" y="1455301"/>
            <a:ext cx="7748833" cy="0"/>
          </a:xfrm>
          <a:prstGeom prst="line">
            <a:avLst/>
          </a:prstGeom>
          <a:ln w="38100">
            <a:solidFill>
              <a:srgbClr val="7C68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962CC6-CE15-416C-9D3C-48EF4128E734}"/>
              </a:ext>
            </a:extLst>
          </p:cNvPr>
          <p:cNvSpPr txBox="1"/>
          <p:nvPr/>
        </p:nvSpPr>
        <p:spPr>
          <a:xfrm>
            <a:off x="2890887" y="1909245"/>
            <a:ext cx="6400800" cy="105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</a:t>
            </a:r>
            <a:r>
              <a:rPr lang="ko-KR" altLang="en-US" sz="20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그리기</a:t>
            </a:r>
            <a:endParaRPr lang="en-US" altLang="ko-KR" sz="20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457200"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  <a:endParaRPr lang="en-US" altLang="ko-KR" sz="20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525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bar()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bar(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막대를 표시할 위치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막대의 높이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28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그리기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1" y="2424113"/>
            <a:ext cx="7429500" cy="178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2" y="4527550"/>
            <a:ext cx="4571999" cy="230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83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524000" y="652005"/>
            <a:ext cx="9144000" cy="72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07 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  <a:endParaRPr lang="ko-KR" altLang="en-US" sz="28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2240438" y="1455301"/>
            <a:ext cx="7748833" cy="0"/>
          </a:xfrm>
          <a:prstGeom prst="line">
            <a:avLst/>
          </a:prstGeom>
          <a:ln w="38100">
            <a:solidFill>
              <a:srgbClr val="7C68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962CC6-CE15-416C-9D3C-48EF4128E734}"/>
              </a:ext>
            </a:extLst>
          </p:cNvPr>
          <p:cNvSpPr txBox="1"/>
          <p:nvPr/>
        </p:nvSpPr>
        <p:spPr>
          <a:xfrm>
            <a:off x="2890887" y="1909245"/>
            <a:ext cx="64008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내려받기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데이터 살펴보고 질문하기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108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bar()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bar(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막대를 표시할 위치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막대의 높이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28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그리기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1" y="2386012"/>
            <a:ext cx="7345449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4530764"/>
            <a:ext cx="4406900" cy="225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51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1168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막대그래프를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활용해 우리 동네 인구 구조 시각화하기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28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그리기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675" y="1957389"/>
            <a:ext cx="633412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36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1168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막대그래프를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활용해 우리 동네 인구 구조 시각화하기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28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그리기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73" y="2149385"/>
            <a:ext cx="7644088" cy="380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2558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수평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막대그래프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barh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활용해 우리 동네 인구 구조 시각화하기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28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그리기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115" y="1953078"/>
            <a:ext cx="7666117" cy="107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115" y="3497650"/>
            <a:ext cx="6713610" cy="33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417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21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bar(),barh(),</a:t>
            </a: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활용해 우리 동네 인구 </a:t>
            </a: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 시각화하기 실습</a:t>
            </a:r>
            <a:endParaRPr lang="en-US" altLang="ko-KR" spc="-10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각자 본인이 사는 동네 선택하여 그래프 그리고 실행결과 공유하기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실행결과 </a:t>
            </a:r>
            <a: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</a:t>
            </a:r>
            <a: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28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9BDD43-0746-4EFC-AE25-4CBB2504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18" y="3099915"/>
            <a:ext cx="4010117" cy="2837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4DB935-846E-40BA-9EF7-4F333EAAA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75" y="3099915"/>
            <a:ext cx="3972231" cy="28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8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25366"/>
            <a:ext cx="8039113" cy="497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2019, 2020</a:t>
            </a: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</a:t>
            </a: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2022</a:t>
            </a: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공공 인구데이터를 활용하여</a:t>
            </a:r>
            <a: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원하는 지역의 인구 구조 비교하는 그래프 그리기</a:t>
            </a:r>
            <a:endParaRPr lang="en-US" altLang="ko-KR" spc="-10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주소 입력은 자유로운 형태로 입력 가능</a:t>
            </a:r>
            <a:endParaRPr lang="en-US" altLang="ko-KR" spc="-10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차트는 </a:t>
            </a:r>
            <a: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plot, bar, barh </a:t>
            </a: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spc="-10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실행결과 </a:t>
            </a:r>
            <a: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예시</a:t>
            </a:r>
            <a:r>
              <a:rPr lang="en-US" altLang="ko-KR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z="1200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참고사항</a:t>
            </a:r>
            <a:endParaRPr lang="en-US" altLang="ko-KR" sz="1200" spc="-10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Wingdings" panose="05000000000000000000" pitchFamily="2" charset="2"/>
              <a:buChar char="ü"/>
            </a:pPr>
            <a:r>
              <a:rPr lang="ko-KR" altLang="en-US" sz="1200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다운로드 데이터 전처리</a:t>
            </a:r>
            <a:r>
              <a:rPr lang="en-US" altLang="ko-KR" sz="1200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잊지말기</a:t>
            </a:r>
            <a:endParaRPr lang="en-US" altLang="ko-KR" sz="1200" spc="-10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Wingdings" panose="05000000000000000000" pitchFamily="2" charset="2"/>
              <a:buChar char="ü"/>
            </a:pPr>
            <a:r>
              <a:rPr lang="en-US" altLang="ko-KR" sz="1200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UTF-8 BOM </a:t>
            </a:r>
            <a:r>
              <a:rPr lang="ko-KR" altLang="en-US" sz="1200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변환 및 공백데이터 지우기</a:t>
            </a:r>
            <a:endParaRPr lang="en-US" altLang="ko-KR" sz="1200" spc="-10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Wingdings" panose="05000000000000000000" pitchFamily="2" charset="2"/>
              <a:buChar char="ü"/>
            </a:pPr>
            <a:r>
              <a:rPr lang="en-US" altLang="ko-KR" sz="1200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int() </a:t>
            </a:r>
            <a:r>
              <a:rPr lang="ko-KR" altLang="en-US" sz="1200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형변환 콤마</a:t>
            </a:r>
            <a:r>
              <a:rPr lang="en-US" altLang="ko-KR" sz="1200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(,) replace </a:t>
            </a:r>
            <a:r>
              <a:rPr lang="ko-KR" altLang="en-US" sz="1200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28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ko-KR" altLang="en-US" sz="2800" spc="-1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연도별 인구구조 비교 그래프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D32494-5AE5-1524-152A-BA7C8DDA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20" y="3141133"/>
            <a:ext cx="5191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9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행정안전부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홈페이지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www.mois.go.kr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- [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정책자료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 [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– [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주민등록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인구통계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[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연령별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인구현황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– [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통계표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탭 선택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남ㆍ여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구분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 구분 단위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연령구분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0 ~ 100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[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869" y="2865783"/>
            <a:ext cx="7015611" cy="3992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55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행정안전부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홈페이지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2"/>
              </a:rPr>
              <a:t>www.mois.go.kr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- [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정책자료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- [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– [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주민등록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인구통계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(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검색결과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나온 후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)[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읍면동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현황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– [csv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다운로드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실습 폴더에 파일 이름 </a:t>
            </a:r>
            <a:r>
              <a:rPr lang="en-US" altLang="ko-KR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gender.csv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저장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237" y="2459633"/>
            <a:ext cx="70008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635" y="3934490"/>
            <a:ext cx="6556076" cy="289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40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살펴보기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연령별 인구 데이터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 연령별 인구 데이터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데이터와 인덱스의 관계 살펴보기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(Type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72" y="2508616"/>
            <a:ext cx="7648803" cy="92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72" y="4276725"/>
            <a:ext cx="7648803" cy="153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2BAA44-8376-416C-A71B-486E57291DEF}"/>
              </a:ext>
            </a:extLst>
          </p:cNvPr>
          <p:cNvSpPr txBox="1"/>
          <p:nvPr/>
        </p:nvSpPr>
        <p:spPr>
          <a:xfrm>
            <a:off x="7716982" y="581253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>
                <a:solidFill>
                  <a:prstClr val="black"/>
                </a:solidFill>
                <a:latin typeface="Calibri" panose="020F0502020204030204"/>
              </a:rPr>
              <a:t>106</a:t>
            </a:r>
          </a:p>
        </p:txBody>
      </p:sp>
    </p:spTree>
    <p:extLst>
      <p:ext uri="{BB962C8B-B14F-4D97-AF65-F5344CB8AC3E}">
        <p14:creationId xmlns:p14="http://schemas.microsoft.com/office/powerpoint/2010/main" val="2807890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데이터 저장하기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(Type 1)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데이터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 ~ 103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인덱스 데이터 순차적으로 저장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 데이터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 -1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부터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-101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인덱스 데이터 순서대로 저장한 후 뒤집기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f.reverse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())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97" y="2797366"/>
            <a:ext cx="6223555" cy="4060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3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[www. 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mois.go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kr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 –[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정책자료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–[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통계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–[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주민등록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인구통계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</a:t>
            </a:r>
            <a:r>
              <a:rPr lang="ko-KR" altLang="en-US" sz="28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내려받기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36" b="25312"/>
          <a:stretch/>
        </p:blipFill>
        <p:spPr bwMode="auto">
          <a:xfrm>
            <a:off x="2415401" y="2511648"/>
            <a:ext cx="7266547" cy="327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45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데이터와 인덱스의 관계 살펴보기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(Type 2)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2084204"/>
            <a:ext cx="7902575" cy="153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402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데이터 저장하기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(Type 2)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데이터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 ~ 103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데이터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슬라이싱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정수 데이터로 변환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m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 저장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 데이터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 106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끝까지 데이터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슬라이싱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정수 데이터로 변환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f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 저장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274" y="2871788"/>
            <a:ext cx="6120245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3229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데이터 수평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막대그래프로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시각화하기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88" y="2054628"/>
            <a:ext cx="7934624" cy="23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896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데이터 수평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막대그래프로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시각화하기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133600"/>
            <a:ext cx="723867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51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데이터 수평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막대그래프로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시각화하기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남성 데이터 음수로 바꾸기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제목과 범례 넣기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99" y="2402840"/>
            <a:ext cx="6734176" cy="918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900" y="3660780"/>
            <a:ext cx="6734175" cy="2998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389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데이터 수평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막대그래프로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시각화하기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484" y="2109077"/>
            <a:ext cx="7686381" cy="406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874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데이터 수평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막대그래프로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시각화하기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마이너스 부호 깨짐 해결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37" y="2084526"/>
            <a:ext cx="7841874" cy="389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946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08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 구조를 다양한 형태로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찾고 싶은 지역 이름 입력해서 항아리 모양 그래프 그리기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스스로 해보기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항아리 모양 그래프 그리기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24" y="2096406"/>
            <a:ext cx="6997700" cy="95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24" y="3106027"/>
            <a:ext cx="6997700" cy="373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349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374370" y="599711"/>
            <a:ext cx="9144000" cy="72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65000"/>
              </a:lnSpc>
            </a:pPr>
            <a:r>
              <a:rPr lang="ko-KR" altLang="en-US" sz="28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셋째마당</a:t>
            </a:r>
            <a:r>
              <a:rPr lang="en-US" altLang="ko-KR" sz="28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8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</a:t>
            </a:r>
            <a:r>
              <a:rPr lang="ko-KR" altLang="en-US" sz="28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</a:t>
            </a:r>
            <a:endParaRPr lang="ko-KR" altLang="en-US" sz="2800" spc="-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2240438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524000" y="2524523"/>
            <a:ext cx="9144000" cy="81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65000"/>
              </a:lnSpc>
            </a:pPr>
            <a:r>
              <a:rPr lang="en-US" altLang="ko-KR" sz="32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09  </a:t>
            </a:r>
            <a:r>
              <a:rPr lang="ko-KR" altLang="en-US" sz="3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구조를 파이 차트로 나타내기</a:t>
            </a:r>
            <a:endParaRPr lang="ko-KR" altLang="en-US" sz="3200" spc="-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53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524000" y="652005"/>
            <a:ext cx="9144000" cy="72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65000"/>
              </a:lnSpc>
            </a:pPr>
            <a:r>
              <a:rPr lang="en-US" altLang="ko-KR" sz="28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09  </a:t>
            </a:r>
            <a:r>
              <a:rPr lang="ko-KR" altLang="en-US" sz="28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구조를 파이 차트로 나타내기</a:t>
            </a:r>
            <a:endParaRPr lang="ko-KR" altLang="en-US" sz="2800" spc="-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2240438" y="1455301"/>
            <a:ext cx="7748833" cy="0"/>
          </a:xfrm>
          <a:prstGeom prst="line">
            <a:avLst/>
          </a:prstGeom>
          <a:ln w="38100">
            <a:solidFill>
              <a:srgbClr val="7C68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962CC6-CE15-416C-9D3C-48EF4128E734}"/>
              </a:ext>
            </a:extLst>
          </p:cNvPr>
          <p:cNvSpPr txBox="1"/>
          <p:nvPr/>
        </p:nvSpPr>
        <p:spPr>
          <a:xfrm>
            <a:off x="2890887" y="1909245"/>
            <a:ext cx="64008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제주도에는 여성의 비율이 더 높을까</a:t>
            </a:r>
            <a:endParaRPr lang="en-US" altLang="ko-KR" sz="20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457200"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혈액형 비율 표현하기</a:t>
            </a:r>
            <a:endParaRPr lang="en-US" altLang="ko-KR" sz="20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457200"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제주도의 성별 인구 비율 표현하기</a:t>
            </a:r>
            <a:endParaRPr lang="en-US" altLang="ko-KR" sz="2000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62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연령별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 –[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통계표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–[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조회기간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]- [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남여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구분 체크 해제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연령 구분 단위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‘1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세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’] –[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연령구분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세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~ 100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세 이상 설정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 – [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</a:t>
            </a:r>
            <a:r>
              <a:rPr lang="ko-KR" altLang="en-US" sz="28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내려받기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817" y="2516640"/>
            <a:ext cx="7075714" cy="432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20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08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 실행하기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제주도에는 여성의 비율이 더 높을까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65" y="2001718"/>
            <a:ext cx="7184043" cy="485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02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 원인 분석하기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크기 확인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제주도에는 여성의 비율이 더 높을까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1" y="2001717"/>
            <a:ext cx="7451271" cy="101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1" y="4007937"/>
            <a:ext cx="7451271" cy="9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78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 원인 분석하기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원본 데이터 확인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제주도에는 여성의 비율이 더 높을까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180" y="2284411"/>
            <a:ext cx="7350987" cy="3535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82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  해결하기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번째  데이터만 저장하고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반복문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빠져나가기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(break)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들여쓰기 주의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제주도에는 여성의 비율이 더 높을까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8" y="2457163"/>
            <a:ext cx="7362659" cy="366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676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pie()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혈액형 비율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766" y="2041663"/>
            <a:ext cx="7349816" cy="175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766" y="4346404"/>
            <a:ext cx="5058208" cy="2443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083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동그란 원으로 표현하기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혈액형 비율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768" y="2024064"/>
            <a:ext cx="5798683" cy="200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767" y="4475404"/>
            <a:ext cx="2609850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053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레이블 추가하기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스스로 확인하고 값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변경해보기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혈액형 비율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35" y="1966914"/>
            <a:ext cx="7396016" cy="32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104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비율 및 범례 표시하기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스스로 확인하고 값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변경해보기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혈액형 비율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994408"/>
            <a:ext cx="7561262" cy="344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134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592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 및 돌출 효과 정하기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스스로 확인하고 값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변경해보기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혈액형 비율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276" y="1952627"/>
            <a:ext cx="6964798" cy="401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940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라이브러리에서 사용할 수 있는 다양한 색의 이름</a:t>
            </a:r>
            <a:b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https://</a:t>
            </a:r>
            <a:r>
              <a:rPr lang="en-US" altLang="ko-KR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matplotlib.org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/gallery/color/</a:t>
            </a:r>
            <a:r>
              <a:rPr lang="en-US" altLang="ko-KR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named_colors.html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혈액형 비율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369" y="2376837"/>
            <a:ext cx="4527550" cy="447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24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전체읍면동현황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체크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 – [csv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다운로드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이름 수정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age.csv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경로 설정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폴더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변경 가능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</a:t>
            </a:r>
            <a:r>
              <a:rPr lang="ko-KR" altLang="en-US" sz="28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내려받기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636" y="2592161"/>
            <a:ext cx="7662076" cy="328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532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연령별 인구 데이터 출력하기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제주도의 성별 인구 비율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87601" y="1971990"/>
            <a:ext cx="5471161" cy="4825206"/>
            <a:chOff x="757237" y="1971990"/>
            <a:chExt cx="5471161" cy="4825206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37" y="1971990"/>
              <a:ext cx="5463540" cy="2138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858" y="3874621"/>
              <a:ext cx="5463540" cy="292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0542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연령별 인구 데이터 출력하기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 차트로 표현하기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제주도의 성별 인구 비율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1" y="2009157"/>
            <a:ext cx="4556125" cy="112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84" y="3462040"/>
            <a:ext cx="6532717" cy="31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227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  <a:endParaRPr lang="ko-KR" altLang="en-US" sz="15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>
                  <a:lumMod val="6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연령별 인구 데이터 저장하기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28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꺾은선 그래프로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07091" y="2200275"/>
            <a:ext cx="7084858" cy="4518289"/>
            <a:chOff x="640216" y="2013996"/>
            <a:chExt cx="7627728" cy="4895068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8" y="2013996"/>
              <a:ext cx="7573962" cy="2652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16" y="3795714"/>
              <a:ext cx="7608434" cy="134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19" y="5065864"/>
              <a:ext cx="7608225" cy="18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0626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  <a:endParaRPr lang="ko-KR" altLang="en-US" sz="15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>
                  <a:lumMod val="6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연령별 인구 데이터 꺾은선 그래프로 표현하기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28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꺾은선 그래프로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033970"/>
            <a:ext cx="7337529" cy="255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203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  <a:endParaRPr lang="ko-KR" altLang="en-US" sz="15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>
                  <a:lumMod val="6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연령별 인구 데이터 꺾은선 그래프로 표현하기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28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꺾은선 그래프로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1" y="2033969"/>
            <a:ext cx="7191828" cy="467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14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  <a:endParaRPr lang="ko-KR" altLang="en-US" sz="15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>
                  <a:lumMod val="6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연령별 남성 인구 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 인구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저장하기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28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막대그래프로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503" y="2033969"/>
            <a:ext cx="7460343" cy="450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289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10  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</a:t>
            </a:r>
            <a:r>
              <a:rPr lang="ko-KR" altLang="en-US" sz="15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산점도로</a:t>
            </a:r>
            <a:r>
              <a:rPr lang="ko-KR" altLang="en-US" sz="15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연령별 남성 인구 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 인구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막대그래프로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표현하기</a:t>
            </a: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</a:t>
            </a:r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막대그래프로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119" y="2033969"/>
            <a:ext cx="7709968" cy="190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837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65000"/>
              </a:lnSpc>
            </a:pPr>
            <a:r>
              <a:rPr lang="en-US" altLang="ko-KR" sz="15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09  </a:t>
            </a:r>
            <a:r>
              <a:rPr lang="ko-KR" altLang="en-US" sz="15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구조를 파이 차트로 나타내기</a:t>
            </a:r>
            <a:endParaRPr lang="ko-KR" altLang="en-US" sz="15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>
                  <a:lumMod val="6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연령별 남성 인구  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 인구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막대그래프로</a:t>
            </a:r>
            <a:r>
              <a:rPr lang="ko-KR" altLang="en-US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표현하기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200"/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28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spc="-1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막대그래프로</a:t>
            </a:r>
            <a:r>
              <a:rPr lang="ko-KR" altLang="en-US" sz="2800" spc="-1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표현하기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10000" y="2967336"/>
            <a:ext cx="4572000" cy="467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87" y="2033967"/>
            <a:ext cx="7284583" cy="461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929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374370" y="599710"/>
            <a:ext cx="9144000" cy="702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ko-KR" altLang="en-US" sz="27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다섯째마당</a:t>
            </a:r>
            <a:r>
              <a:rPr lang="en-US" altLang="ko-KR" sz="2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7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</a:t>
            </a:r>
            <a:r>
              <a:rPr lang="ko-KR" altLang="en-US" sz="2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분석 라이브러리를 활용한 프로젝트</a:t>
            </a:r>
            <a:endParaRPr lang="ko-KR" altLang="en-US" sz="27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2240438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524000" y="2524523"/>
            <a:ext cx="9144000" cy="181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360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15  </a:t>
            </a:r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활용한 나만의</a:t>
            </a:r>
          </a:p>
          <a:p>
            <a:pPr algn="ctr">
              <a:lnSpc>
                <a:spcPct val="165000"/>
              </a:lnSpc>
            </a:pP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만들기</a:t>
            </a:r>
            <a:endParaRPr lang="ko-KR" altLang="en-US" sz="3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981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1524000" y="652005"/>
            <a:ext cx="9144000" cy="72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15 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활용한 나만의 프로젝트 만들기</a:t>
            </a:r>
            <a:endParaRPr lang="ko-KR" altLang="en-US" sz="28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2240438" y="1455301"/>
            <a:ext cx="7748833" cy="0"/>
          </a:xfrm>
          <a:prstGeom prst="line">
            <a:avLst/>
          </a:prstGeom>
          <a:ln w="38100">
            <a:solidFill>
              <a:srgbClr val="7C68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962CC6-CE15-416C-9D3C-48EF4128E734}"/>
              </a:ext>
            </a:extLst>
          </p:cNvPr>
          <p:cNvSpPr txBox="1"/>
          <p:nvPr/>
        </p:nvSpPr>
        <p:spPr>
          <a:xfrm>
            <a:off x="2890887" y="1909244"/>
            <a:ext cx="6400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 있는 데이터 찾기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살펴보며 질문하기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질문을 명확한 문제로 정의하기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설계하기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알고리즘을 코드로 표현하기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80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확인하고 질문하기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영유아가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가장 많은 동네는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지역에 가장 많은 연령대는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24" y="2982658"/>
            <a:ext cx="6030901" cy="3668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56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2"/>
            <a:ext cx="8039113" cy="1931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공공데이터포털 등에서 관심 있는 데이터 찾기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활용한 나만의 프로젝트 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관심 있는 데이터 찾기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03CDF-B5C8-AB44-8736-B2AD2EC93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68" y="199561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3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2"/>
            <a:ext cx="8039113" cy="3408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살펴보는 방법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엑셀 같은 스프레드시트 프로그램 등을 활용해 데이터 자세히 살펴보기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데이터가 담고 있는 내용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담고 있지 않은 내용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데이터가 기록된 기간은 언제부터 언제까지인지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어떤 형태로 시각화해보면 어떤 정보들을 알 수 있을지 생각해보기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데이터를 보며 궁금한 내용들 자유롭게 질문하기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살펴보며 질문하기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0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2"/>
            <a:ext cx="8898373" cy="3959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Unit 7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의 인구 데이터를 보며 떠오른 질문들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예시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1)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전국에서 영유아들이 가장 많이 사는 지역은 어디일까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? </a:t>
            </a:r>
          </a:p>
          <a:p>
            <a:pPr>
              <a:lnSpc>
                <a:spcPct val="200000"/>
              </a:lnSpc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2)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보통 학군이 좋다고 알려진 지역에는 청소년들이 많이 살까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? </a:t>
            </a:r>
          </a:p>
          <a:p>
            <a:pPr>
              <a:lnSpc>
                <a:spcPct val="200000"/>
              </a:lnSpc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3)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광역시 데이터를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10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년 단위로 살펴보면 청년 비율이 줄고 있다는 사실을 알 수 있을까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? </a:t>
            </a:r>
          </a:p>
          <a:p>
            <a:pPr>
              <a:lnSpc>
                <a:spcPct val="200000"/>
              </a:lnSpc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4)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서울에서 지난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5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년간 인구가 가장 많이 증가한 구는 어디일까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? </a:t>
            </a:r>
          </a:p>
          <a:p>
            <a:pPr>
              <a:lnSpc>
                <a:spcPct val="200000"/>
              </a:lnSpc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5)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우리 동네의 인구 구조와 가장 비슷한 동네는 어디일까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? </a:t>
            </a:r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살펴보며 질문하기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113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2"/>
            <a:ext cx="8898373" cy="3405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질문을 명확한 문제로 정의하기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예시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1)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전국에서 영유아들이 가장 많이 사는 지역은 어디일까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? 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</a:b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   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=&gt;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전국에 있는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읍면동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중 만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0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세 이상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6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세 이하의 인구 비율이 높은 상위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10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곳은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2)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우리 동네의 인구 구조와 가장 비슷한 동네는 어디일까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? </a:t>
            </a:r>
          </a:p>
          <a:p>
            <a:pPr>
              <a:lnSpc>
                <a:spcPct val="200000"/>
              </a:lnSpc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  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=&gt;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전국에서 우리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FFFF00"/>
                </a:highlight>
                <a:ea typeface="나눔스퀘어 Bold" panose="020B0600000101010101" pitchFamily="50" charset="-127"/>
              </a:rPr>
              <a:t>동네의 연령별 인구 구조와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가장 형태가 비슷한 지역은 어디일까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?</a:t>
            </a:r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질문을 명확한 문제로 정의하기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013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알고리즘 설계하기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예시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)</a:t>
            </a:r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 설계하기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6EDF1A-434A-FB4D-8574-791BCF71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04" y="2340006"/>
            <a:ext cx="7882871" cy="235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56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궁금한 지역의 인구 데이터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출력하기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(pandas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활용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)</a:t>
            </a:r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A06F2-4920-7F4C-A2F5-0A595541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32" y="2054245"/>
            <a:ext cx="7241060" cy="472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23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궁금한 지역의 인구 구조 시각화하기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ea typeface="나눔스퀘어 Bold" panose="020B0600000101010101" pitchFamily="50" charset="-127"/>
            </a:endParaRPr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A6CF97-B4B5-7547-A0A8-6B2FD9F2F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05" y="2059906"/>
            <a:ext cx="8133581" cy="282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14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궁금한 지역의 인구 구조 시각화하기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)</a:t>
            </a:r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B19FC-BE10-CC48-8EBD-71AF3B86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049" y="2076139"/>
            <a:ext cx="8130746" cy="1145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C94203-8D1A-354E-B877-274061EC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049" y="3221460"/>
            <a:ext cx="6932140" cy="366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42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2"/>
            <a:ext cx="8898373" cy="2384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궁금한 지역의 인구 구조와 가장 비슷한 인구 구조를 가진 지역 찾기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-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내가 알고자 하는 궁금한 지역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예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: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우리 동네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: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A</a:t>
            </a:r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     -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비교할 지역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전국의 모든 지역 중 한 곳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: B</a:t>
            </a:r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     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-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A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와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B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의 인구 구조가 비슷하다는 것을 어떻게 알 수 있을까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2176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궁금한 지역의 인구 구조와 가장 비슷한 인구 구조를 가진 지역 찾기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 ver1)</a:t>
            </a:r>
            <a:endParaRPr lang="ko-KR" altLang="en-US" dirty="0"/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F56C04-34C1-4F42-9719-F2994878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35" y="2387879"/>
            <a:ext cx="8417720" cy="24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시각화로 알 수 있는 사실들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- 30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중후반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사람들이 많이 산다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- 10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세 이하의 아이가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10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대 후반 청소년보다 많다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487" y="3033714"/>
            <a:ext cx="60483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5192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ver1)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인구 규모가 다른 지역의 인구 구조를 비교할 수 없는 문제 발생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7134C-FAA1-D04C-A503-5EA0F98F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87" y="2340006"/>
            <a:ext cx="7465322" cy="39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75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지역별 인구를 비율로 계산해서 문제 해결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 ver2)</a:t>
            </a:r>
            <a:endParaRPr lang="ko-KR" altLang="en-US" dirty="0"/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508C5-3987-B34C-9F49-E1358B53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85" y="2340006"/>
            <a:ext cx="8421350" cy="248703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122B8E4-44D4-4544-A458-B8F26CC8FB78}"/>
              </a:ext>
            </a:extLst>
          </p:cNvPr>
          <p:cNvSpPr/>
          <p:nvPr/>
        </p:nvSpPr>
        <p:spPr>
          <a:xfrm>
            <a:off x="2036585" y="2827108"/>
            <a:ext cx="8428816" cy="516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80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알고리즘 </a:t>
            </a:r>
            <a:r>
              <a:rPr lang="en-US" altLang="ko-KR" dirty="0"/>
              <a:t>ver2) </a:t>
            </a:r>
            <a:r>
              <a:rPr lang="ko-KR" altLang="en-US" dirty="0"/>
              <a:t>코드로 구현한 결과 다음과 같은 문제 발생</a:t>
            </a:r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C184F-2D9D-4B40-9FFB-8DF09E3A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65" y="2054246"/>
            <a:ext cx="8303740" cy="41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518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문제 원인 발견</a:t>
            </a:r>
            <a:r>
              <a:rPr lang="en-US" altLang="ko-KR" dirty="0"/>
              <a:t> : </a:t>
            </a:r>
            <a:r>
              <a:rPr lang="ko-KR" altLang="en-US" dirty="0"/>
              <a:t>차이를 더하는 과정에서 상쇄 발생</a:t>
            </a:r>
            <a:r>
              <a:rPr lang="en-US" altLang="ko-KR" dirty="0"/>
              <a:t>,</a:t>
            </a:r>
            <a:r>
              <a:rPr lang="ko-KR" altLang="en-US" dirty="0"/>
              <a:t> 음수가 </a:t>
            </a:r>
            <a:r>
              <a:rPr lang="en-US" altLang="ko-KR" dirty="0"/>
              <a:t>0</a:t>
            </a:r>
            <a:r>
              <a:rPr lang="ko-KR" altLang="en-US" dirty="0"/>
              <a:t>보다 작은 현상</a:t>
            </a:r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508C5-3987-B34C-9F49-E1358B53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85" y="2340006"/>
            <a:ext cx="8421350" cy="24870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E606D4-86F4-3E4D-A6D7-C9D6CE690658}"/>
              </a:ext>
            </a:extLst>
          </p:cNvPr>
          <p:cNvSpPr/>
          <p:nvPr/>
        </p:nvSpPr>
        <p:spPr>
          <a:xfrm>
            <a:off x="2029119" y="3373396"/>
            <a:ext cx="8428816" cy="1453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272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차이의 제곱의 합을 구하도록 알고리즘 수정한 결과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 ver3)</a:t>
            </a:r>
            <a:endParaRPr lang="ko-KR" altLang="en-US" dirty="0"/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C5917-BF7C-704F-8D72-092BB339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05" y="2011325"/>
            <a:ext cx="7970109" cy="43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5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문제 원인 발견 </a:t>
            </a:r>
            <a:r>
              <a:rPr lang="en-US" altLang="ko-KR" dirty="0"/>
              <a:t>:</a:t>
            </a:r>
            <a:r>
              <a:rPr lang="ko-KR" altLang="en-US" dirty="0"/>
              <a:t> 신도림동과 가장 비슷한 인구 구조를 가진 지역은</a:t>
            </a:r>
            <a:r>
              <a:rPr lang="en-US" altLang="ko-KR" dirty="0"/>
              <a:t>?</a:t>
            </a:r>
            <a:endParaRPr lang="ko-KR" altLang="en-US" dirty="0"/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C5917-BF7C-704F-8D72-092BB339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05" y="2011325"/>
            <a:ext cx="7970109" cy="43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68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궁금한 지역을 제외하도록 알고리즘 수정한 결과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 ver4)</a:t>
            </a:r>
            <a:endParaRPr lang="ko-KR" altLang="en-US" dirty="0"/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FC371-861E-A646-B7C1-77AF235C6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119" y="2116029"/>
            <a:ext cx="8093675" cy="44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22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최종 코드</a:t>
            </a:r>
            <a:r>
              <a:rPr lang="en-US" altLang="ko-KR" dirty="0"/>
              <a:t>(</a:t>
            </a:r>
            <a:r>
              <a:rPr lang="ko-KR" altLang="en-US" dirty="0"/>
              <a:t>라이브러리 불러오기</a:t>
            </a:r>
            <a:r>
              <a:rPr lang="en-US" altLang="ko-KR" dirty="0"/>
              <a:t>,</a:t>
            </a:r>
            <a:r>
              <a:rPr lang="ko-KR" altLang="en-US" dirty="0"/>
              <a:t> 데이터 </a:t>
            </a:r>
            <a:r>
              <a:rPr lang="ko-KR" altLang="en-US" dirty="0" err="1"/>
              <a:t>읽어오기</a:t>
            </a:r>
            <a:r>
              <a:rPr lang="en-US" altLang="ko-KR" dirty="0"/>
              <a:t>)</a:t>
            </a:r>
            <a:endParaRPr lang="ko-KR" altLang="en-US" dirty="0"/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69C989-8DFB-5C42-A677-5EB7D07E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5" y="2223015"/>
            <a:ext cx="8382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69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최종 코드</a:t>
            </a:r>
            <a:r>
              <a:rPr lang="en-US" altLang="ko-KR" dirty="0"/>
              <a:t>(</a:t>
            </a:r>
            <a:r>
              <a:rPr lang="ko-KR" altLang="en-US" dirty="0"/>
              <a:t>궁금한 지역 이름 </a:t>
            </a:r>
            <a:r>
              <a:rPr lang="ko-KR" altLang="en-US" dirty="0" err="1"/>
              <a:t>입력받기</a:t>
            </a:r>
            <a:r>
              <a:rPr lang="en-US" altLang="ko-KR" dirty="0"/>
              <a:t>,</a:t>
            </a:r>
            <a:r>
              <a:rPr lang="ko-KR" altLang="en-US" dirty="0"/>
              <a:t> 궁금한 지역 인구 구조 저장하기</a:t>
            </a:r>
            <a:r>
              <a:rPr lang="en-US" altLang="ko-KR" dirty="0"/>
              <a:t>)</a:t>
            </a:r>
            <a:endParaRPr lang="ko-KR" altLang="en-US" dirty="0"/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C7140-19C2-E249-AA96-90FDDFA7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26" y="2081974"/>
            <a:ext cx="7785736" cy="477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116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최종 코드</a:t>
            </a:r>
            <a:r>
              <a:rPr lang="en-US" altLang="ko-KR" dirty="0"/>
              <a:t>(</a:t>
            </a:r>
            <a:r>
              <a:rPr lang="ko-KR" altLang="en-US" dirty="0"/>
              <a:t>가장 비슷한 인구 구조 가진 지역 찾기</a:t>
            </a:r>
            <a:r>
              <a:rPr lang="en-US" altLang="ko-KR" dirty="0"/>
              <a:t>)</a:t>
            </a:r>
            <a:endParaRPr lang="ko-KR" altLang="en-US" dirty="0"/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14A29C-ABD9-BF48-8AEB-E20AEC18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92" y="2075471"/>
            <a:ext cx="8262814" cy="316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38FBC-3462-C64E-A7BF-B685ACAD6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749" y="5166942"/>
            <a:ext cx="8470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4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3"/>
            <a:ext cx="803911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 절차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설계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9" y="2001717"/>
            <a:ext cx="63341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1237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1"/>
            <a:ext cx="8898373" cy="12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최종 코드</a:t>
            </a:r>
            <a:r>
              <a:rPr lang="en-US" altLang="ko-KR" dirty="0"/>
              <a:t>(</a:t>
            </a:r>
            <a:r>
              <a:rPr lang="ko-KR" altLang="en-US" dirty="0"/>
              <a:t>데이터 시각화하기</a:t>
            </a:r>
            <a:r>
              <a:rPr lang="en-US" altLang="ko-KR" dirty="0"/>
              <a:t>)</a:t>
            </a:r>
            <a:endParaRPr lang="ko-KR" altLang="en-US" dirty="0"/>
          </a:p>
          <a:p>
            <a:pPr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3433-CA88-DC48-AC8C-99993CBC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2054245"/>
            <a:ext cx="8115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877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20" y="1459692"/>
            <a:ext cx="8898373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20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/>
              <a:t>본인이 사는 동네와 가장 비슷한 인구구조 지역 찾기 </a:t>
            </a:r>
            <a:r>
              <a:rPr lang="en-US" altLang="ko-KR"/>
              <a:t>(</a:t>
            </a:r>
            <a:r>
              <a:rPr lang="ko-KR" altLang="en-US"/>
              <a:t>직접 해보기</a:t>
            </a:r>
            <a:r>
              <a:rPr lang="en-US" altLang="ko-KR"/>
              <a:t>)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알고리즘을 코드로 표현하기</a:t>
            </a: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6222A7-4535-4E60-B5AE-0F00EF7E3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7" y="2269512"/>
            <a:ext cx="8312727" cy="42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976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8" y="1533833"/>
            <a:ext cx="8638882" cy="244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설계하기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궁금한 지역과 가장 인구 구조가 비슷한 지역 찾기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8039112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409BD-127C-E640-8DAE-3BC3CD1ED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81" y="2031918"/>
            <a:ext cx="7022570" cy="482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223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8" y="1533833"/>
            <a:ext cx="8638882" cy="441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읽어오기</a:t>
            </a:r>
            <a:endParaRPr lang="en-US" altLang="ko-KR" sz="1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8039112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5563A-3891-7640-94ED-D3384CC8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92" y="1958683"/>
            <a:ext cx="6821855" cy="1634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9EDF6B-7C5F-0546-8305-BB37FD6D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591" y="3900981"/>
            <a:ext cx="6329486" cy="29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134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8" y="1533833"/>
            <a:ext cx="8638882" cy="392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데이터 비율로 변환한 후 총 인구수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연령구간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인구수 열 삭제하기</a:t>
            </a:r>
            <a:endParaRPr lang="en-US" altLang="ko-KR" sz="1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8039112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pandas</a:t>
            </a:r>
            <a:r>
              <a:rPr lang="ko-KR" altLang="en-US" sz="15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나만의 프로젝트 만들기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79386C-519B-4242-83A9-D14B4715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91" y="2026264"/>
            <a:ext cx="7629971" cy="22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18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8" y="1533832"/>
            <a:ext cx="8638882" cy="292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궁금한 지역 이름 </a:t>
            </a:r>
            <a:r>
              <a:rPr lang="ko-KR" altLang="en-US" dirty="0" err="1"/>
              <a:t>입력받고</a:t>
            </a:r>
            <a:r>
              <a:rPr lang="ko-KR" altLang="en-US" dirty="0"/>
              <a:t> 해당 지역의 인구 구조 저장하기 </a:t>
            </a: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실행결과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8039112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791C1-7155-0A4E-8AA3-049855591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981200"/>
            <a:ext cx="6756400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4D0D5-6F92-E34A-8E09-9D2BDA26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938" y="4423989"/>
            <a:ext cx="8091846" cy="17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59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8" y="1533832"/>
            <a:ext cx="8638882" cy="292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그래프로 시각화하기</a:t>
            </a: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실행결과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8039112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864F5C-1E58-0141-89AC-9607B916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38" y="1975611"/>
            <a:ext cx="66802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26DC2-5AF7-D14A-B74C-757AF9F5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939" y="4425478"/>
            <a:ext cx="3799125" cy="23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27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8" y="1533833"/>
            <a:ext cx="8638882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궁금한 지역</a:t>
            </a:r>
            <a:r>
              <a:rPr lang="en-US" altLang="ko-KR" dirty="0"/>
              <a:t>(A)</a:t>
            </a:r>
            <a:r>
              <a:rPr lang="ko-KR" altLang="en-US" dirty="0"/>
              <a:t>의 인구 구조 비율과 차이 계산하기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8039112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2B783-EEA4-2E4B-82AA-1C584935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93" y="2015337"/>
            <a:ext cx="6806857" cy="26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505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8" y="1533832"/>
            <a:ext cx="8638882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가장 차이가 적은 상위 </a:t>
            </a:r>
            <a:r>
              <a:rPr lang="en-US" altLang="ko-KR" dirty="0"/>
              <a:t>5</a:t>
            </a:r>
            <a:r>
              <a:rPr lang="ko-KR" altLang="en-US" dirty="0"/>
              <a:t>개 지역 시각화하기</a:t>
            </a: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코드를 줄여서 표현하기</a:t>
            </a:r>
            <a:r>
              <a:rPr lang="en-US" altLang="ko-KR" dirty="0"/>
              <a:t>(</a:t>
            </a:r>
            <a:r>
              <a:rPr lang="ko-KR" altLang="en-US" dirty="0"/>
              <a:t>가장 비슷한 </a:t>
            </a:r>
            <a:r>
              <a:rPr lang="en-US" altLang="ko-KR" dirty="0"/>
              <a:t>5</a:t>
            </a:r>
            <a:r>
              <a:rPr lang="ko-KR" altLang="en-US" dirty="0"/>
              <a:t>개 지역 시각화하기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8039112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B2AA8A-DDB5-EA40-8447-8678ABA20740}"/>
              </a:ext>
            </a:extLst>
          </p:cNvPr>
          <p:cNvGrpSpPr/>
          <p:nvPr/>
        </p:nvGrpSpPr>
        <p:grpSpPr>
          <a:xfrm>
            <a:off x="2346587" y="2139110"/>
            <a:ext cx="8003944" cy="1980224"/>
            <a:chOff x="540287" y="2087197"/>
            <a:chExt cx="8003944" cy="19802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9FC422-A8B2-9D49-A0A9-1F989896D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126"/>
            <a:stretch/>
          </p:blipFill>
          <p:spPr>
            <a:xfrm>
              <a:off x="543231" y="2087197"/>
              <a:ext cx="8001000" cy="7849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F128C2-3490-5447-968B-F7CB6AA5A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550"/>
            <a:stretch/>
          </p:blipFill>
          <p:spPr>
            <a:xfrm>
              <a:off x="540287" y="2825262"/>
              <a:ext cx="8001000" cy="124215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5B8457F-2248-B640-BBFD-09EE1E20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57" y="4857399"/>
            <a:ext cx="8067431" cy="20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7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8" y="1533833"/>
            <a:ext cx="8638882" cy="292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전체 코드</a:t>
            </a: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8039112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14665-FC72-E941-AA46-9503E56A2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69" y="1991159"/>
            <a:ext cx="5151316" cy="488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6400800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07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동네 인구 구조 시각화하기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9" y="1533832"/>
            <a:ext cx="803911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in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연산자를 활용해 우리 동네 이름이 포함된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지역명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찾기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848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 </a:t>
            </a: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동네 인구 구조 시각화하기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24" y="2001718"/>
            <a:ext cx="7556500" cy="1804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844" y="4541838"/>
            <a:ext cx="7585080" cy="185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5417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2029118" y="1533833"/>
            <a:ext cx="8638882" cy="292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실행결과</a:t>
            </a: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2029119" y="-18854"/>
            <a:ext cx="8039112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2549172" y="655828"/>
            <a:ext cx="8118829" cy="6345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20C861-DC6D-D248-B772-8FF47376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993" y="2039327"/>
            <a:ext cx="6934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0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2598</Words>
  <Application>Microsoft Office PowerPoint</Application>
  <PresentationFormat>와이드스크린</PresentationFormat>
  <Paragraphs>424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90</vt:i4>
      </vt:variant>
    </vt:vector>
  </HeadingPairs>
  <TitlesOfParts>
    <vt:vector size="98" baseType="lpstr">
      <vt:lpstr>나눔스퀘어</vt:lpstr>
      <vt:lpstr>나눔스퀘어 Bold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소진</dc:creator>
  <cp:lastModifiedBy>오 소진</cp:lastModifiedBy>
  <cp:revision>8</cp:revision>
  <dcterms:created xsi:type="dcterms:W3CDTF">2023-03-28T07:22:30Z</dcterms:created>
  <dcterms:modified xsi:type="dcterms:W3CDTF">2023-03-28T09:11:57Z</dcterms:modified>
</cp:coreProperties>
</file>